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20"/>
  </p:notesMasterIdLst>
  <p:sldIdLst>
    <p:sldId id="559" r:id="rId4"/>
    <p:sldId id="510" r:id="rId5"/>
    <p:sldId id="517" r:id="rId6"/>
    <p:sldId id="543" r:id="rId7"/>
    <p:sldId id="544" r:id="rId8"/>
    <p:sldId id="549" r:id="rId9"/>
    <p:sldId id="550" r:id="rId10"/>
    <p:sldId id="556" r:id="rId11"/>
    <p:sldId id="551" r:id="rId12"/>
    <p:sldId id="554" r:id="rId13"/>
    <p:sldId id="555" r:id="rId14"/>
    <p:sldId id="557" r:id="rId15"/>
    <p:sldId id="558" r:id="rId16"/>
    <p:sldId id="507" r:id="rId17"/>
    <p:sldId id="501" r:id="rId18"/>
    <p:sldId id="560" r:id="rId19"/>
  </p:sldIdLst>
  <p:sldSz cx="9144000" cy="5143500" type="screen16x9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黑体" pitchFamily="49" charset="-122"/>
      <p:regular r:id="rId25"/>
    </p:embeddedFont>
    <p:embeddedFont>
      <p:font typeface="幼圆" pitchFamily="49" charset="-122"/>
      <p:regular r:id="rId26"/>
    </p:embeddedFont>
    <p:embeddedFont>
      <p:font typeface="楷体" pitchFamily="49" charset="-122"/>
      <p:regular r:id="rId27"/>
    </p:embeddedFont>
    <p:embeddedFont>
      <p:font typeface="Cambria Math" pitchFamily="18" charset="0"/>
      <p:regular r:id="rId28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32.wmf"/><Relationship Id="rId1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40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93085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38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71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09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03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42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0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002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74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38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749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4752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0836246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509166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776418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2006996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6351964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4890398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776570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234955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782228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85936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874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0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49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75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379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1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35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413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99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0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94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00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693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625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832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92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68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8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56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33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45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835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96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99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59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3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06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04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888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6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31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4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54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23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39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46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7658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75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8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73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51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32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35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91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010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5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2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00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46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101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15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864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99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91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19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9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136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53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673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90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967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2440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1054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040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564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7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304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7534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6996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888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397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231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34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23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54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500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670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09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58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62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0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74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594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15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71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85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17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03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35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64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38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98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46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336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9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3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5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8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1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6045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6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73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275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8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49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9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959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3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62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38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八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868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八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4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分数的意义和性质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301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4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1.png"/><Relationship Id="rId7" Type="http://schemas.openxmlformats.org/officeDocument/2006/relationships/image" Target="../media/image49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44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48.png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0.w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51.wmf"/><Relationship Id="rId4" Type="http://schemas.openxmlformats.org/officeDocument/2006/relationships/image" Target="../media/image49.jpeg"/><Relationship Id="rId9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2.wmf"/><Relationship Id="rId18" Type="http://schemas.openxmlformats.org/officeDocument/2006/relationships/oleObject" Target="../embeddings/oleObject310.bin"/><Relationship Id="rId26" Type="http://schemas.openxmlformats.org/officeDocument/2006/relationships/oleObject" Target="../embeddings/oleObject34.bin"/><Relationship Id="rId3" Type="http://schemas.openxmlformats.org/officeDocument/2006/relationships/image" Target="../media/image48.png"/><Relationship Id="rId21" Type="http://schemas.openxmlformats.org/officeDocument/2006/relationships/image" Target="../media/image68.png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53.wmf"/><Relationship Id="rId25" Type="http://schemas.openxmlformats.org/officeDocument/2006/relationships/image" Target="../media/image55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31.bin"/><Relationship Id="rId20" Type="http://schemas.openxmlformats.org/officeDocument/2006/relationships/image" Target="../media/image67.png"/><Relationship Id="rId29" Type="http://schemas.openxmlformats.org/officeDocument/2006/relationships/image" Target="../media/image57.wmf"/><Relationship Id="rId1" Type="http://schemas.openxmlformats.org/officeDocument/2006/relationships/vmlDrawing" Target="../drawings/vmlDrawing10.vml"/><Relationship Id="rId11" Type="http://schemas.openxmlformats.org/officeDocument/2006/relationships/image" Target="../media/image66.png"/><Relationship Id="rId24" Type="http://schemas.openxmlformats.org/officeDocument/2006/relationships/oleObject" Target="../embeddings/oleObject33.bin"/><Relationship Id="rId15" Type="http://schemas.openxmlformats.org/officeDocument/2006/relationships/image" Target="../media/image52.wmf"/><Relationship Id="rId23" Type="http://schemas.openxmlformats.org/officeDocument/2006/relationships/image" Target="../media/image54.wmf"/><Relationship Id="rId28" Type="http://schemas.openxmlformats.org/officeDocument/2006/relationships/oleObject" Target="../embeddings/oleObject35.bin"/><Relationship Id="rId19" Type="http://schemas.openxmlformats.org/officeDocument/2006/relationships/image" Target="../media/image53.wmf"/><Relationship Id="rId4" Type="http://schemas.openxmlformats.org/officeDocument/2006/relationships/image" Target="../media/image49.jpeg"/><Relationship Id="rId14" Type="http://schemas.openxmlformats.org/officeDocument/2006/relationships/oleObject" Target="../embeddings/oleObject30.bin"/><Relationship Id="rId22" Type="http://schemas.openxmlformats.org/officeDocument/2006/relationships/oleObject" Target="../embeddings/oleObject32.bin"/><Relationship Id="rId27" Type="http://schemas.openxmlformats.org/officeDocument/2006/relationships/image" Target="../media/image56.wmf"/><Relationship Id="rId30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18.wmf"/><Relationship Id="rId18" Type="http://schemas.openxmlformats.org/officeDocument/2006/relationships/image" Target="../media/image24.png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23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2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8.bin"/><Relationship Id="rId15" Type="http://schemas.openxmlformats.org/officeDocument/2006/relationships/image" Target="../media/image19.wmf"/><Relationship Id="rId10" Type="http://schemas.openxmlformats.org/officeDocument/2006/relationships/image" Target="../media/image21.png"/><Relationship Id="rId4" Type="http://schemas.openxmlformats.org/officeDocument/2006/relationships/image" Target="../media/image15.wmf"/><Relationship Id="rId9" Type="http://schemas.openxmlformats.org/officeDocument/2006/relationships/image" Target="../media/image20.png"/><Relationship Id="rId1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0.wmf"/><Relationship Id="rId3" Type="http://schemas.openxmlformats.org/officeDocument/2006/relationships/oleObject" Target="../embeddings/oleObject15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11" Type="http://schemas.openxmlformats.org/officeDocument/2006/relationships/image" Target="../media/image31.png"/><Relationship Id="rId10" Type="http://schemas.openxmlformats.org/officeDocument/2006/relationships/image" Target="../media/image43.png"/><Relationship Id="rId4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7.png"/><Relationship Id="rId3" Type="http://schemas.openxmlformats.org/officeDocument/2006/relationships/oleObject" Target="../embeddings/oleObject17.bin"/><Relationship Id="rId21" Type="http://schemas.openxmlformats.org/officeDocument/2006/relationships/image" Target="../media/image4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10" Type="http://schemas.openxmlformats.org/officeDocument/2006/relationships/image" Target="../media/image45.png"/><Relationship Id="rId4" Type="http://schemas.openxmlformats.org/officeDocument/2006/relationships/image" Target="../media/image2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八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685800"/>
            <a:r>
              <a:rPr lang="zh-CN" altLang="en-US" sz="4000" b="1" dirty="0">
                <a:solidFill>
                  <a:srgbClr val="0050AA"/>
                </a:solidFill>
                <a:latin typeface="宋体"/>
              </a:rPr>
              <a:t>分数的意义和性质</a:t>
            </a: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3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9542"/>
            <a:ext cx="842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一堆煤共烧了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天，平均每天烧这堆煤的几分之几？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天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呢？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389187" y="1479177"/>
            <a:ext cx="4919117" cy="620713"/>
            <a:chOff x="2749227" y="1970533"/>
            <a:chExt cx="4919117" cy="620713"/>
          </a:xfrm>
        </p:grpSpPr>
        <p:sp>
          <p:nvSpPr>
            <p:cNvPr id="26" name="文本框 44"/>
            <p:cNvSpPr txBox="1">
              <a:spLocks noChangeArrowheads="1"/>
            </p:cNvSpPr>
            <p:nvPr/>
          </p:nvSpPr>
          <p:spPr bwMode="auto">
            <a:xfrm>
              <a:off x="2749227" y="2050011"/>
              <a:ext cx="4919117" cy="461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÷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10 =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7" name="对象 2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7173483"/>
                </p:ext>
              </p:extLst>
            </p:nvPr>
          </p:nvGraphicFramePr>
          <p:xfrm>
            <a:off x="4340448" y="1970533"/>
            <a:ext cx="319087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8" name="公式" r:id="rId3" imgW="203040" imgH="393480" progId="Equation.3">
                    <p:embed/>
                  </p:oleObj>
                </mc:Choice>
                <mc:Fallback>
                  <p:oleObj name="公式" r:id="rId3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0448" y="1970533"/>
                          <a:ext cx="319087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组合 27"/>
          <p:cNvGrpSpPr/>
          <p:nvPr/>
        </p:nvGrpSpPr>
        <p:grpSpPr>
          <a:xfrm>
            <a:off x="2439491" y="2270540"/>
            <a:ext cx="4868813" cy="620712"/>
            <a:chOff x="2799531" y="2113824"/>
            <a:chExt cx="4868813" cy="620712"/>
          </a:xfrm>
        </p:grpSpPr>
        <p:sp>
          <p:nvSpPr>
            <p:cNvPr id="29" name="文本框 44"/>
            <p:cNvSpPr txBox="1">
              <a:spLocks noChangeArrowheads="1"/>
            </p:cNvSpPr>
            <p:nvPr/>
          </p:nvSpPr>
          <p:spPr bwMode="auto">
            <a:xfrm>
              <a:off x="2799531" y="2193302"/>
              <a:ext cx="4868813" cy="461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 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÷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10 =  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2" name="对象 3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0898510"/>
                </p:ext>
              </p:extLst>
            </p:nvPr>
          </p:nvGraphicFramePr>
          <p:xfrm>
            <a:off x="4339654" y="2113824"/>
            <a:ext cx="3206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9" name="公式" r:id="rId5" imgW="203040" imgH="393480" progId="Equation.3">
                    <p:embed/>
                  </p:oleObj>
                </mc:Choice>
                <mc:Fallback>
                  <p:oleObj name="公式" r:id="rId5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9654" y="2113824"/>
                          <a:ext cx="3206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3" name="组合 32"/>
          <p:cNvGrpSpPr/>
          <p:nvPr/>
        </p:nvGrpSpPr>
        <p:grpSpPr>
          <a:xfrm>
            <a:off x="971600" y="3462888"/>
            <a:ext cx="7776864" cy="620713"/>
            <a:chOff x="899592" y="3681090"/>
            <a:chExt cx="7776864" cy="620713"/>
          </a:xfrm>
        </p:grpSpPr>
        <p:grpSp>
          <p:nvGrpSpPr>
            <p:cNvPr id="34" name="组合 33"/>
            <p:cNvGrpSpPr/>
            <p:nvPr/>
          </p:nvGrpSpPr>
          <p:grpSpPr>
            <a:xfrm>
              <a:off x="899592" y="3681090"/>
              <a:ext cx="7776864" cy="620713"/>
              <a:chOff x="1221847" y="3681090"/>
              <a:chExt cx="7313249" cy="620713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221847" y="3760298"/>
                <a:ext cx="73132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答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：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平均每天烧这堆煤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的  ，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 3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天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烧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   。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38" name="对象 37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18355182"/>
                  </p:ext>
                </p:extLst>
              </p:nvPr>
            </p:nvGraphicFramePr>
            <p:xfrm>
              <a:off x="4440462" y="3681090"/>
              <a:ext cx="319472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70" name="公式" r:id="rId7" imgW="203040" imgH="393480" progId="Equation.3">
                      <p:embed/>
                    </p:oleObj>
                  </mc:Choice>
                  <mc:Fallback>
                    <p:oleObj name="公式" r:id="rId7" imgW="2030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40462" y="3681090"/>
                            <a:ext cx="319472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5" name="对象 3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941023"/>
                </p:ext>
              </p:extLst>
            </p:nvPr>
          </p:nvGraphicFramePr>
          <p:xfrm>
            <a:off x="5890046" y="3681090"/>
            <a:ext cx="338138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1" name="公式" r:id="rId9" imgW="203040" imgH="393480" progId="Equation.3">
                    <p:embed/>
                  </p:oleObj>
                </mc:Choice>
                <mc:Fallback>
                  <p:oleObj name="公式" r:id="rId9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0046" y="3681090"/>
                          <a:ext cx="338138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4810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64354"/>
            <a:ext cx="754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动手做。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58395"/>
            <a:ext cx="5237013" cy="2041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283718"/>
            <a:ext cx="5181394" cy="206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7" y="2283718"/>
            <a:ext cx="5165006" cy="203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283718"/>
            <a:ext cx="5165004" cy="206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799" y="2283718"/>
            <a:ext cx="5144324" cy="206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998235" y="2691699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圆角矩形标注 25"/>
          <p:cNvSpPr>
            <a:spLocks noChangeArrowheads="1"/>
          </p:cNvSpPr>
          <p:nvPr/>
        </p:nvSpPr>
        <p:spPr bwMode="auto">
          <a:xfrm>
            <a:off x="1403648" y="993649"/>
            <a:ext cx="5012816" cy="718895"/>
          </a:xfrm>
          <a:prstGeom prst="wedgeRoundRectCallout">
            <a:avLst>
              <a:gd name="adj1" fmla="val -54131"/>
              <a:gd name="adj2" fmla="val 4371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把每根长方形彩条都看作单位“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”，按规律分一分，并填上适当的分数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70" y="1330873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1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392189" y="105958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1510"/>
            <a:ext cx="4444925" cy="178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699704" y="3013737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4937642" y="267494"/>
            <a:ext cx="2946726" cy="1925538"/>
          </a:xfrm>
          <a:prstGeom prst="wedgeRoundRectCallout">
            <a:avLst>
              <a:gd name="adj1" fmla="val 58409"/>
              <a:gd name="adj2" fmla="val 1114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）每根彩条里各有多少个分数单位？任选两个分数单位比较它们的大小，你有什么发现？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51520" y="2643758"/>
            <a:ext cx="7877006" cy="1545391"/>
            <a:chOff x="297064" y="3677948"/>
            <a:chExt cx="7401085" cy="1065457"/>
          </a:xfrm>
          <a:noFill/>
        </p:grpSpPr>
        <p:sp>
          <p:nvSpPr>
            <p:cNvPr id="22" name="圆角矩形标注 21"/>
            <p:cNvSpPr>
              <a:spLocks noChangeArrowheads="1"/>
            </p:cNvSpPr>
            <p:nvPr/>
          </p:nvSpPr>
          <p:spPr bwMode="auto">
            <a:xfrm>
              <a:off x="297064" y="3727008"/>
              <a:ext cx="7401085" cy="1016397"/>
            </a:xfrm>
            <a:prstGeom prst="wedgeRoundRectCallout">
              <a:avLst>
                <a:gd name="adj1" fmla="val 52402"/>
                <a:gd name="adj2" fmla="val -21209"/>
                <a:gd name="adj3" fmla="val 16667"/>
              </a:avLst>
            </a:prstGeom>
            <a:grp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里面有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个  ，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个  ，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4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个 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……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几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个几分之一就是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。把“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”平均分成几份，分数单位就是几分之一，就有几个这样的分数单位。分母越大，分数单位越小，分母越小，分数单位越大。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3" name="对象 2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8246561"/>
                </p:ext>
              </p:extLst>
            </p:nvPr>
          </p:nvGraphicFramePr>
          <p:xfrm>
            <a:off x="2635266" y="3734115"/>
            <a:ext cx="138227" cy="3103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38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5266" y="3734115"/>
                          <a:ext cx="138227" cy="3103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对象 2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4991268"/>
                </p:ext>
              </p:extLst>
            </p:nvPr>
          </p:nvGraphicFramePr>
          <p:xfrm>
            <a:off x="4664986" y="3731240"/>
            <a:ext cx="116142" cy="3007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39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4986" y="3731240"/>
                          <a:ext cx="116142" cy="3007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对象 2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3126758"/>
                </p:ext>
              </p:extLst>
            </p:nvPr>
          </p:nvGraphicFramePr>
          <p:xfrm>
            <a:off x="3649940" y="3677948"/>
            <a:ext cx="135734" cy="396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40" name="公式" r:id="rId9" imgW="139680" imgH="406080" progId="Equation.3">
                    <p:embed/>
                  </p:oleObj>
                </mc:Choice>
                <mc:Fallback>
                  <p:oleObj name="公式" r:id="rId9" imgW="139680" imgH="406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9940" y="3677948"/>
                          <a:ext cx="135734" cy="396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25268" y="406056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50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718" y="411949"/>
            <a:ext cx="4444925" cy="178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718315" y="3080978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081561" y="3658598"/>
            <a:ext cx="2820027" cy="785359"/>
          </a:xfrm>
          <a:prstGeom prst="wedgeRoundRectCallout">
            <a:avLst>
              <a:gd name="adj1" fmla="val -53243"/>
              <a:gd name="adj2" fmla="val -2912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你还能找到其他相等的分数吗？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31640" y="2355726"/>
            <a:ext cx="6696744" cy="1174302"/>
            <a:chOff x="1331640" y="2859782"/>
            <a:chExt cx="6696744" cy="1174302"/>
          </a:xfrm>
          <a:noFill/>
        </p:grpSpPr>
        <p:sp>
          <p:nvSpPr>
            <p:cNvPr id="21" name="圆角矩形标注 20"/>
            <p:cNvSpPr>
              <a:spLocks noChangeArrowheads="1"/>
            </p:cNvSpPr>
            <p:nvPr/>
          </p:nvSpPr>
          <p:spPr bwMode="auto">
            <a:xfrm>
              <a:off x="1331640" y="2859782"/>
              <a:ext cx="6696744" cy="1174302"/>
            </a:xfrm>
            <a:prstGeom prst="wedgeRoundRectCallout">
              <a:avLst>
                <a:gd name="adj1" fmla="val 54269"/>
                <a:gd name="adj2" fmla="val 34449"/>
                <a:gd name="adj3" fmla="val 16667"/>
              </a:avLst>
            </a:prstGeom>
            <a:grp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）观察图中的分数，填一填。</a:t>
              </a:r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endParaRPr lang="en-US" altLang="zh-CN" sz="2000" dirty="0" smtClean="0">
                <a:latin typeface="楷体" pitchFamily="49" charset="-122"/>
                <a:ea typeface="楷体" pitchFamily="49" charset="-122"/>
              </a:endParaRPr>
            </a:p>
            <a:p>
              <a:r>
                <a:rPr lang="en-US" altLang="zh-CN" sz="2000" dirty="0" smtClean="0">
                  <a:latin typeface="楷体" pitchFamily="49" charset="-122"/>
                  <a:ea typeface="楷体" pitchFamily="49" charset="-122"/>
                </a:rPr>
                <a:t>   =                 =        =</a:t>
              </a:r>
              <a:endParaRPr lang="en-US" altLang="zh-CN" sz="2000" dirty="0">
                <a:latin typeface="楷体" pitchFamily="49" charset="-122"/>
                <a:ea typeface="楷体" pitchFamily="49" charset="-122"/>
              </a:endParaRPr>
            </a:p>
            <a:p>
              <a:endParaRPr lang="zh-CN" altLang="en-US" sz="2000" dirty="0">
                <a:latin typeface="楷体" pitchFamily="49" charset="-122"/>
                <a:ea typeface="楷体" pitchFamily="49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2139342" y="3219822"/>
                  <a:ext cx="704466" cy="81426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0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en-US" altLang="zh-CN" sz="2400" b="0" i="0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9342" y="3219822"/>
                  <a:ext cx="704466" cy="81426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r="-3706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7" name="对象 26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39252085"/>
                    </p:ext>
                  </p:extLst>
                </p:nvPr>
              </p:nvGraphicFramePr>
              <p:xfrm>
                <a:off x="1567235" y="3363838"/>
                <a:ext cx="219075" cy="62071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4393" name="公式" r:id="rId12" imgW="139680" imgH="393480" progId="Equation.3">
                        <p:embed/>
                      </p:oleObj>
                    </mc:Choice>
                    <mc:Fallback>
                      <p:oleObj name="公式" r:id="rId12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67235" y="3363838"/>
                              <a:ext cx="219075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7" name="对象 26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39252085"/>
                    </p:ext>
                  </p:extLst>
                </p:nvPr>
              </p:nvGraphicFramePr>
              <p:xfrm>
                <a:off x="1567235" y="3363838"/>
                <a:ext cx="219075" cy="62071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4351" name="公式" r:id="rId14" imgW="139680" imgH="393480" progId="Equation.3">
                        <p:embed/>
                      </p:oleObj>
                    </mc:Choice>
                    <mc:Fallback>
                      <p:oleObj name="公式" r:id="rId14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67235" y="3363838"/>
                              <a:ext cx="219075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8" name="对象 27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54780184"/>
                    </p:ext>
                  </p:extLst>
                </p:nvPr>
              </p:nvGraphicFramePr>
              <p:xfrm>
                <a:off x="3811588" y="3221856"/>
                <a:ext cx="256356" cy="77162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4394" name="Equation" r:id="rId16" imgW="203040" imgH="609480" progId="Equation.DSMT4">
                        <p:embed/>
                      </p:oleObj>
                    </mc:Choice>
                    <mc:Fallback>
                      <p:oleObj name="Equation" r:id="rId16" imgW="203040" imgH="60948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11588" y="3221856"/>
                              <a:ext cx="256356" cy="7716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8" name="对象 27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54780184"/>
                    </p:ext>
                  </p:extLst>
                </p:nvPr>
              </p:nvGraphicFramePr>
              <p:xfrm>
                <a:off x="3811588" y="3221856"/>
                <a:ext cx="256356" cy="77162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4382" name="Equation" r:id="rId18" imgW="203040" imgH="609480" progId="Equation.DSMT4">
                        <p:embed/>
                      </p:oleObj>
                    </mc:Choice>
                    <mc:Fallback>
                      <p:oleObj name="Equation" r:id="rId18" imgW="203040" imgH="60948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11588" y="3221856"/>
                              <a:ext cx="256356" cy="7716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4227574" y="3219822"/>
                  <a:ext cx="704466" cy="81426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0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en-US" altLang="zh-CN" sz="2400" b="0" i="0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7574" y="3219822"/>
                  <a:ext cx="704466" cy="81426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r="-3793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5451710" y="3219822"/>
                  <a:ext cx="704466" cy="81426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0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en-US" altLang="zh-CN" sz="2400" b="0" i="0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1710" y="3219822"/>
                  <a:ext cx="704466" cy="814262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 r="-3793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TextBox 2"/>
          <p:cNvSpPr txBox="1"/>
          <p:nvPr/>
        </p:nvSpPr>
        <p:spPr>
          <a:xfrm>
            <a:off x="2483768" y="2686149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     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2000" y="271576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2       4     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355977" y="3638360"/>
            <a:ext cx="3600400" cy="671467"/>
            <a:chOff x="4355977" y="4142416"/>
            <a:chExt cx="3600400" cy="671467"/>
          </a:xfrm>
          <a:noFill/>
        </p:grpSpPr>
        <p:sp>
          <p:nvSpPr>
            <p:cNvPr id="32" name="圆角矩形标注 31"/>
            <p:cNvSpPr>
              <a:spLocks noChangeArrowheads="1"/>
            </p:cNvSpPr>
            <p:nvPr/>
          </p:nvSpPr>
          <p:spPr bwMode="auto">
            <a:xfrm>
              <a:off x="4355977" y="4162655"/>
              <a:ext cx="3600400" cy="641344"/>
            </a:xfrm>
            <a:prstGeom prst="wedgeRoundRectCallout">
              <a:avLst>
                <a:gd name="adj1" fmla="val 55061"/>
                <a:gd name="adj2" fmla="val -50692"/>
                <a:gd name="adj3" fmla="val 16667"/>
              </a:avLst>
            </a:prstGeom>
            <a:grp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altLang="zh-CN" sz="2000" dirty="0" smtClean="0">
                  <a:latin typeface="楷体" pitchFamily="49" charset="-122"/>
                  <a:ea typeface="楷体" pitchFamily="49" charset="-122"/>
                </a:rPr>
                <a:t>  =   </a:t>
              </a:r>
              <a:r>
                <a:rPr lang="zh-CN" altLang="en-US" sz="2000" dirty="0" smtClean="0">
                  <a:latin typeface="楷体" pitchFamily="49" charset="-122"/>
                  <a:ea typeface="楷体" pitchFamily="49" charset="-122"/>
                </a:rPr>
                <a:t>，</a:t>
              </a:r>
              <a:r>
                <a:rPr lang="en-US" altLang="zh-CN" sz="2000" dirty="0" smtClean="0">
                  <a:latin typeface="楷体" pitchFamily="49" charset="-122"/>
                  <a:ea typeface="楷体" pitchFamily="49" charset="-122"/>
                </a:rPr>
                <a:t>   =</a:t>
              </a:r>
              <a:endParaRPr lang="zh-CN" altLang="en-US" sz="2000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3" name="对象 3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23996833"/>
                </p:ext>
              </p:extLst>
            </p:nvPr>
          </p:nvGraphicFramePr>
          <p:xfrm>
            <a:off x="4378325" y="4155926"/>
            <a:ext cx="217147" cy="6579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95" name="Equation" r:id="rId22" imgW="203040" imgH="609480" progId="Equation.DSMT4">
                    <p:embed/>
                  </p:oleObj>
                </mc:Choice>
                <mc:Fallback>
                  <p:oleObj name="Equation" r:id="rId22" imgW="203040" imgH="609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8325" y="4155926"/>
                          <a:ext cx="217147" cy="6579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5799303"/>
                </p:ext>
              </p:extLst>
            </p:nvPr>
          </p:nvGraphicFramePr>
          <p:xfrm>
            <a:off x="4932040" y="4142416"/>
            <a:ext cx="216024" cy="6512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96" name="Equation" r:id="rId24" imgW="203040" imgH="609480" progId="Equation.DSMT4">
                    <p:embed/>
                  </p:oleObj>
                </mc:Choice>
                <mc:Fallback>
                  <p:oleObj name="Equation" r:id="rId24" imgW="203040" imgH="609480" progId="Equation.DSMT4">
                    <p:embed/>
                    <p:pic>
                      <p:nvPicPr>
                        <p:cNvPr id="0" name="对象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2040" y="4142416"/>
                          <a:ext cx="216024" cy="6512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7204899"/>
                </p:ext>
              </p:extLst>
            </p:nvPr>
          </p:nvGraphicFramePr>
          <p:xfrm>
            <a:off x="5567363" y="4156075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97" name="公式" r:id="rId26" imgW="152280" imgH="393480" progId="Equation.3">
                    <p:embed/>
                  </p:oleObj>
                </mc:Choice>
                <mc:Fallback>
                  <p:oleObj name="公式" r:id="rId26" imgW="152280" imgH="393480" progId="Equation.3">
                    <p:embed/>
                    <p:pic>
                      <p:nvPicPr>
                        <p:cNvPr id="0" name="对象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67363" y="4156075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9876017"/>
                </p:ext>
              </p:extLst>
            </p:nvPr>
          </p:nvGraphicFramePr>
          <p:xfrm>
            <a:off x="6072188" y="4156075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98" name="公式" r:id="rId28" imgW="152280" imgH="393480" progId="Equation.3">
                    <p:embed/>
                  </p:oleObj>
                </mc:Choice>
                <mc:Fallback>
                  <p:oleObj name="公式" r:id="rId28" imgW="152280" imgH="393480" progId="Equation.3">
                    <p:embed/>
                    <p:pic>
                      <p:nvPicPr>
                        <p:cNvPr id="0" name="对象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2188" y="4156075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31932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783812" y="108269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923678"/>
            <a:ext cx="7036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ts val="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分数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表示什么意义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ts val="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 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单位“1”平均分成若干份，表示这样的一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份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defTabSz="914400">
              <a:spcBef>
                <a:spcPts val="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或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几份的数，叫做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。表示其中一份的数，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叫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defTabSz="914400">
              <a:spcBef>
                <a:spcPts val="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作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分数</a:t>
            </a:r>
            <a:r>
              <a:rPr lang="zh-CN" altLang="en-US" sz="2400" b="1" dirty="0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单位</a:t>
            </a:r>
            <a:r>
              <a:rPr lang="zh-CN" altLang="en-US" sz="2400" b="1" dirty="0" smtClean="0">
                <a:solidFill>
                  <a:srgbClr val="CC0066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en-US" altLang="zh-CN" sz="24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493338"/>
            <a:ext cx="6964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求一个数是另一个数的几分之几用什么方法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一个数是另一个数的几分之几用除法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202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466" y="1838398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35166" y="1001087"/>
            <a:ext cx="5688632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什么是分数和分数单位？你能举例说明吗？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513098" y="3507854"/>
            <a:ext cx="3706974" cy="391838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分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数和除法有怎样的关系？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755576" y="4011910"/>
            <a:ext cx="7056784" cy="648072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被除数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相当于分子，除数相当于分母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r>
              <a:rPr lang="zh-CN" altLang="en-US" sz="20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分数是一种数，也可以看成作两个数相除；但除法是一种运算，不是一种数</a:t>
            </a:r>
            <a:r>
              <a:rPr lang="zh-CN" altLang="en-US" sz="20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zh-CN" sz="20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85344" y="1563638"/>
            <a:ext cx="6375770" cy="1866449"/>
            <a:chOff x="1835696" y="1635646"/>
            <a:chExt cx="5616624" cy="1728192"/>
          </a:xfrm>
          <a:noFill/>
        </p:grpSpPr>
        <p:sp>
          <p:nvSpPr>
            <p:cNvPr id="28" name="圆角矩形标注 27"/>
            <p:cNvSpPr/>
            <p:nvPr/>
          </p:nvSpPr>
          <p:spPr>
            <a:xfrm>
              <a:off x="1835696" y="1635646"/>
              <a:ext cx="5616624" cy="1728192"/>
            </a:xfrm>
            <a:prstGeom prst="wedgeRoundRectCallout">
              <a:avLst>
                <a:gd name="adj1" fmla="val 55714"/>
                <a:gd name="adj2" fmla="val -83"/>
                <a:gd name="adj3" fmla="val 16667"/>
              </a:avLst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2000" b="1" dirty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把单位“1”平均分成若干份，表示这样的一份或几份的数，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叫作</a:t>
              </a:r>
              <a:r>
                <a:rPr lang="zh-CN" altLang="en-US" sz="2000" b="1" dirty="0" smtClean="0">
                  <a:solidFill>
                    <a:srgbClr val="CC0066"/>
                  </a:solidFill>
                  <a:latin typeface="楷体" pitchFamily="49" charset="-122"/>
                  <a:ea typeface="楷体" pitchFamily="49" charset="-122"/>
                  <a:sym typeface="宋体" pitchFamily="2" charset="-122"/>
                </a:rPr>
                <a:t>分数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。表示其中一份的数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，叫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作</a:t>
              </a:r>
              <a:r>
                <a:rPr lang="zh-CN" altLang="en-US" sz="2000" b="1" dirty="0" smtClean="0">
                  <a:solidFill>
                    <a:srgbClr val="CC0066"/>
                  </a:solidFill>
                  <a:latin typeface="楷体" pitchFamily="49" charset="-122"/>
                  <a:ea typeface="楷体" pitchFamily="49" charset="-122"/>
                  <a:sym typeface="宋体" pitchFamily="2" charset="-122"/>
                </a:rPr>
                <a:t>分数单位。如 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表示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把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一个蛋糕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看作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单位“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”，平均分成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9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份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，涂色部分占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这样的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5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份，它的分数单位是  。</a:t>
              </a:r>
              <a:endParaRPr lang="zh-CN" altLang="zh-CN" sz="20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0" name="对象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9187860"/>
                </p:ext>
              </p:extLst>
            </p:nvPr>
          </p:nvGraphicFramePr>
          <p:xfrm>
            <a:off x="5901066" y="2835778"/>
            <a:ext cx="227013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8" name="公式" r:id="rId4" imgW="139680" imgH="393480" progId="Equation.3">
                    <p:embed/>
                  </p:oleObj>
                </mc:Choice>
                <mc:Fallback>
                  <p:oleObj name="公式" r:id="rId4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01066" y="2835778"/>
                          <a:ext cx="227013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0163176"/>
                </p:ext>
              </p:extLst>
            </p:nvPr>
          </p:nvGraphicFramePr>
          <p:xfrm>
            <a:off x="2221883" y="2435734"/>
            <a:ext cx="227012" cy="511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9" name="公式" r:id="rId6" imgW="139680" imgH="393480" progId="Equation.3">
                    <p:embed/>
                  </p:oleObj>
                </mc:Choice>
                <mc:Fallback>
                  <p:oleObj name="公式" r:id="rId6" imgW="139680" imgH="393480" progId="Equation.3">
                    <p:embed/>
                    <p:pic>
                      <p:nvPicPr>
                        <p:cNvPr id="0" name="对象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1883" y="2435734"/>
                          <a:ext cx="227012" cy="511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95" y="1492646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597917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说说下面分数表示的含义。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67544" y="1131590"/>
            <a:ext cx="5724644" cy="508000"/>
            <a:chOff x="1067996" y="1563440"/>
            <a:chExt cx="5724644" cy="508000"/>
          </a:xfrm>
        </p:grpSpPr>
        <p:sp>
          <p:nvSpPr>
            <p:cNvPr id="34" name="文本框 28"/>
            <p:cNvSpPr txBox="1">
              <a:spLocks noChangeArrowheads="1"/>
            </p:cNvSpPr>
            <p:nvPr/>
          </p:nvSpPr>
          <p:spPr bwMode="auto">
            <a:xfrm>
              <a:off x="1067996" y="1593255"/>
              <a:ext cx="5724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）足球队里五年级学生人数占  。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endParaRPr>
            </a:p>
          </p:txBody>
        </p:sp>
        <p:graphicFrame>
          <p:nvGraphicFramePr>
            <p:cNvPr id="35" name="对象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0391684"/>
                </p:ext>
              </p:extLst>
            </p:nvPr>
          </p:nvGraphicFramePr>
          <p:xfrm>
            <a:off x="5641975" y="1563440"/>
            <a:ext cx="24765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5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1975" y="1563440"/>
                          <a:ext cx="247650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" name="组合 35"/>
          <p:cNvGrpSpPr/>
          <p:nvPr/>
        </p:nvGrpSpPr>
        <p:grpSpPr>
          <a:xfrm>
            <a:off x="530255" y="2787774"/>
            <a:ext cx="4185761" cy="508000"/>
            <a:chOff x="1067996" y="1570063"/>
            <a:chExt cx="4185761" cy="508000"/>
          </a:xfrm>
        </p:grpSpPr>
        <p:sp>
          <p:nvSpPr>
            <p:cNvPr id="37" name="文本框 28"/>
            <p:cNvSpPr txBox="1">
              <a:spLocks noChangeArrowheads="1"/>
            </p:cNvSpPr>
            <p:nvPr/>
          </p:nvSpPr>
          <p:spPr bwMode="auto">
            <a:xfrm>
              <a:off x="1067996" y="1593255"/>
              <a:ext cx="418576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）一块地的  种番茄。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endParaRPr>
            </a:p>
          </p:txBody>
        </p:sp>
        <p:graphicFrame>
          <p:nvGraphicFramePr>
            <p:cNvPr id="38" name="对象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926537"/>
                </p:ext>
              </p:extLst>
            </p:nvPr>
          </p:nvGraphicFramePr>
          <p:xfrm>
            <a:off x="3156228" y="1570063"/>
            <a:ext cx="227013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6" name="公式" r:id="rId5" imgW="139680" imgH="393480" progId="Equation.3">
                    <p:embed/>
                  </p:oleObj>
                </mc:Choice>
                <mc:Fallback>
                  <p:oleObj name="公式" r:id="rId5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6228" y="1570063"/>
                          <a:ext cx="227013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2" name="组合 41"/>
          <p:cNvGrpSpPr/>
          <p:nvPr/>
        </p:nvGrpSpPr>
        <p:grpSpPr>
          <a:xfrm>
            <a:off x="1127590" y="3435350"/>
            <a:ext cx="7476858" cy="780132"/>
            <a:chOff x="860818" y="1707416"/>
            <a:chExt cx="8502560" cy="780132"/>
          </a:xfrm>
        </p:grpSpPr>
        <p:sp>
          <p:nvSpPr>
            <p:cNvPr id="43" name="TextBox 42"/>
            <p:cNvSpPr txBox="1"/>
            <p:nvPr/>
          </p:nvSpPr>
          <p:spPr>
            <a:xfrm>
              <a:off x="860818" y="1779662"/>
              <a:ext cx="85025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   表示把这块地的面积看作单位“</a:t>
              </a:r>
              <a:r>
                <a:rPr lang="en-US" altLang="zh-CN" sz="20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”，平均分成</a:t>
              </a:r>
              <a:r>
                <a:rPr lang="en-US" altLang="zh-CN" sz="2000" b="1" dirty="0" smtClean="0">
                  <a:latin typeface="楷体" pitchFamily="49" charset="-122"/>
                  <a:ea typeface="楷体" pitchFamily="49" charset="-122"/>
                </a:rPr>
                <a:t>5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份，种番茄的面积占这样的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份。</a:t>
              </a:r>
              <a:endParaRPr lang="zh-CN" altLang="en-US" sz="20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44" name="对象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44476343"/>
                </p:ext>
              </p:extLst>
            </p:nvPr>
          </p:nvGraphicFramePr>
          <p:xfrm>
            <a:off x="1043213" y="1707416"/>
            <a:ext cx="227465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7" name="公式" r:id="rId7" imgW="139680" imgH="393480" progId="Equation.3">
                    <p:embed/>
                  </p:oleObj>
                </mc:Choice>
                <mc:Fallback>
                  <p:oleObj name="公式" r:id="rId7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213" y="1707416"/>
                          <a:ext cx="227465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组合 3"/>
          <p:cNvGrpSpPr/>
          <p:nvPr/>
        </p:nvGrpSpPr>
        <p:grpSpPr>
          <a:xfrm>
            <a:off x="1135232" y="1847726"/>
            <a:ext cx="7353452" cy="740305"/>
            <a:chOff x="1153488" y="2035275"/>
            <a:chExt cx="6154816" cy="740305"/>
          </a:xfrm>
        </p:grpSpPr>
        <p:sp>
          <p:nvSpPr>
            <p:cNvPr id="40" name="TextBox 39"/>
            <p:cNvSpPr txBox="1"/>
            <p:nvPr/>
          </p:nvSpPr>
          <p:spPr>
            <a:xfrm>
              <a:off x="1153488" y="2067694"/>
              <a:ext cx="61548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  表示把足球队学生人数看作单位“</a:t>
              </a:r>
              <a:r>
                <a:rPr lang="en-US" altLang="zh-CN" sz="20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”，平均分成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7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份，五年级学生人数占这样的</a:t>
              </a:r>
              <a:r>
                <a:rPr lang="en-US" altLang="zh-CN" sz="2000" b="1" dirty="0"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zh-CN" altLang="en-US" sz="2000" b="1" dirty="0" smtClean="0">
                  <a:latin typeface="楷体" pitchFamily="49" charset="-122"/>
                  <a:ea typeface="楷体" pitchFamily="49" charset="-122"/>
                </a:rPr>
                <a:t>份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。</a:t>
              </a:r>
            </a:p>
          </p:txBody>
        </p:sp>
        <p:graphicFrame>
          <p:nvGraphicFramePr>
            <p:cNvPr id="45" name="对象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2999702"/>
                </p:ext>
              </p:extLst>
            </p:nvPr>
          </p:nvGraphicFramePr>
          <p:xfrm>
            <a:off x="1197340" y="2035275"/>
            <a:ext cx="247650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8" name="公式" r:id="rId9" imgW="152280" imgH="393480" progId="Equation.3">
                    <p:embed/>
                  </p:oleObj>
                </mc:Choice>
                <mc:Fallback>
                  <p:oleObj name="公式" r:id="rId9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7340" y="2035275"/>
                          <a:ext cx="247650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6888" y="973202"/>
            <a:ext cx="5150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在直线上描点表示下面各数。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71600" y="1484313"/>
            <a:ext cx="4214668" cy="628029"/>
            <a:chOff x="971600" y="1484313"/>
            <a:chExt cx="4214668" cy="628029"/>
          </a:xfrm>
        </p:grpSpPr>
        <p:grpSp>
          <p:nvGrpSpPr>
            <p:cNvPr id="25" name="组合 24"/>
            <p:cNvGrpSpPr/>
            <p:nvPr/>
          </p:nvGrpSpPr>
          <p:grpSpPr>
            <a:xfrm>
              <a:off x="971600" y="1484313"/>
              <a:ext cx="4214668" cy="620712"/>
              <a:chOff x="945590" y="1067720"/>
              <a:chExt cx="4214668" cy="620712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945590" y="1189436"/>
                <a:ext cx="42146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1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） 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29" name="对象 28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05944218"/>
                  </p:ext>
                </p:extLst>
              </p:nvPr>
            </p:nvGraphicFramePr>
            <p:xfrm>
              <a:off x="1728178" y="1067720"/>
              <a:ext cx="239712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94" name="公式" r:id="rId3" imgW="152280" imgH="393480" progId="Equation.3">
                      <p:embed/>
                    </p:oleObj>
                  </mc:Choice>
                  <mc:Fallback>
                    <p:oleObj name="公式" r:id="rId3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28178" y="1067720"/>
                            <a:ext cx="239712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6" name="对象 2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2521237"/>
                </p:ext>
              </p:extLst>
            </p:nvPr>
          </p:nvGraphicFramePr>
          <p:xfrm>
            <a:off x="2532088" y="1491630"/>
            <a:ext cx="2397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5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2088" y="1491630"/>
                          <a:ext cx="2397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对象 2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68197589"/>
                </p:ext>
              </p:extLst>
            </p:nvPr>
          </p:nvGraphicFramePr>
          <p:xfrm>
            <a:off x="3275856" y="1491630"/>
            <a:ext cx="2397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6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5856" y="1491630"/>
                          <a:ext cx="2397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0" name="Picture 6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329" y="2067694"/>
            <a:ext cx="6976071" cy="63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97" y="2067694"/>
            <a:ext cx="7133803" cy="910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1043608" y="3023841"/>
            <a:ext cx="4214668" cy="627409"/>
            <a:chOff x="971600" y="1484313"/>
            <a:chExt cx="4214668" cy="627409"/>
          </a:xfrm>
        </p:grpSpPr>
        <p:grpSp>
          <p:nvGrpSpPr>
            <p:cNvPr id="33" name="组合 32"/>
            <p:cNvGrpSpPr/>
            <p:nvPr/>
          </p:nvGrpSpPr>
          <p:grpSpPr>
            <a:xfrm>
              <a:off x="971600" y="1484313"/>
              <a:ext cx="4214668" cy="620712"/>
              <a:chOff x="945590" y="1067720"/>
              <a:chExt cx="4214668" cy="620712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945590" y="1189436"/>
                <a:ext cx="42146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） 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 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37" name="对象 36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90607730"/>
                  </p:ext>
                </p:extLst>
              </p:nvPr>
            </p:nvGraphicFramePr>
            <p:xfrm>
              <a:off x="1728178" y="1067720"/>
              <a:ext cx="239712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97" name="公式" r:id="rId11" imgW="152280" imgH="393480" progId="Equation.3">
                      <p:embed/>
                    </p:oleObj>
                  </mc:Choice>
                  <mc:Fallback>
                    <p:oleObj name="公式" r:id="rId11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28178" y="1067720"/>
                            <a:ext cx="239712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4" name="对象 3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6325566"/>
                </p:ext>
              </p:extLst>
            </p:nvPr>
          </p:nvGraphicFramePr>
          <p:xfrm>
            <a:off x="2541017" y="1491010"/>
            <a:ext cx="22066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8" name="公式" r:id="rId12" imgW="139680" imgH="393480" progId="Equation.3">
                    <p:embed/>
                  </p:oleObj>
                </mc:Choice>
                <mc:Fallback>
                  <p:oleObj name="公式" r:id="rId12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1017" y="1491010"/>
                          <a:ext cx="22066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对象 3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8799816"/>
                </p:ext>
              </p:extLst>
            </p:nvPr>
          </p:nvGraphicFramePr>
          <p:xfrm>
            <a:off x="3236342" y="1491010"/>
            <a:ext cx="31908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9" name="公式" r:id="rId14" imgW="203040" imgH="393480" progId="Equation.3">
                    <p:embed/>
                  </p:oleObj>
                </mc:Choice>
                <mc:Fallback>
                  <p:oleObj name="公式" r:id="rId14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6342" y="1491010"/>
                          <a:ext cx="31908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8" name="Picture 69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4"/>
          <a:stretch/>
        </p:blipFill>
        <p:spPr bwMode="auto">
          <a:xfrm>
            <a:off x="1139180" y="3723878"/>
            <a:ext cx="7033220" cy="48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88775"/>
            <a:ext cx="7128793" cy="89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3648" y="925556"/>
            <a:ext cx="7214580" cy="1709985"/>
            <a:chOff x="885812" y="1077789"/>
            <a:chExt cx="7214580" cy="1709985"/>
          </a:xfrm>
          <a:noFill/>
        </p:grpSpPr>
        <p:sp>
          <p:nvSpPr>
            <p:cNvPr id="24" name="圆角矩形标注 23"/>
            <p:cNvSpPr>
              <a:spLocks noChangeArrowheads="1"/>
            </p:cNvSpPr>
            <p:nvPr/>
          </p:nvSpPr>
          <p:spPr bwMode="auto">
            <a:xfrm>
              <a:off x="885812" y="1077789"/>
              <a:ext cx="7214580" cy="1709985"/>
            </a:xfrm>
            <a:prstGeom prst="wedgeRoundRectCallout">
              <a:avLst>
                <a:gd name="adj1" fmla="val -53033"/>
                <a:gd name="adj2" fmla="val 51485"/>
                <a:gd name="adj3" fmla="val 16667"/>
              </a:avLst>
            </a:prstGeom>
            <a:grp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有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支铅笔，平均分给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个同学。每支铅笔是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铅</a:t>
              </a:r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笔总数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的     ，每人分得的铅笔是总数的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19" name="图片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9917" y="1840076"/>
              <a:ext cx="790639" cy="809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9909" y="1841010"/>
              <a:ext cx="790639" cy="809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2854220" y="1699786"/>
            <a:ext cx="493644" cy="871964"/>
            <a:chOff x="4441893" y="267494"/>
            <a:chExt cx="493644" cy="871964"/>
          </a:xfrm>
        </p:grpSpPr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4513901" y="267494"/>
              <a:ext cx="3635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>
                  <a:latin typeface="楷体" pitchFamily="49" charset="-122"/>
                  <a:ea typeface="楷体" pitchFamily="49" charset="-122"/>
                </a:rPr>
                <a:t>1</a:t>
              </a: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4441893" y="677793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12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462732" y="1707654"/>
            <a:ext cx="493644" cy="871964"/>
            <a:chOff x="4513901" y="267494"/>
            <a:chExt cx="493644" cy="871964"/>
          </a:xfrm>
        </p:grpSpPr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4513901" y="267494"/>
              <a:ext cx="3635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>
                  <a:latin typeface="楷体" pitchFamily="49" charset="-122"/>
                  <a:ea typeface="楷体" pitchFamily="49" charset="-122"/>
                </a:rPr>
                <a:t>1</a:t>
              </a:r>
            </a:p>
          </p:txBody>
        </p:sp>
        <p:sp>
          <p:nvSpPr>
            <p:cNvPr id="27" name="Text Box 11"/>
            <p:cNvSpPr txBox="1">
              <a:spLocks noChangeArrowheads="1"/>
            </p:cNvSpPr>
            <p:nvPr/>
          </p:nvSpPr>
          <p:spPr bwMode="auto">
            <a:xfrm>
              <a:off x="4513901" y="677793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56941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09" r="1280"/>
          <a:stretch/>
        </p:blipFill>
        <p:spPr bwMode="auto">
          <a:xfrm>
            <a:off x="1259632" y="2715766"/>
            <a:ext cx="2975066" cy="143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374959" y="798909"/>
            <a:ext cx="3312368" cy="875646"/>
            <a:chOff x="4374959" y="798909"/>
            <a:chExt cx="3312368" cy="875646"/>
          </a:xfrm>
        </p:grpSpPr>
        <p:sp>
          <p:nvSpPr>
            <p:cNvPr id="27" name="TextBox 26"/>
            <p:cNvSpPr txBox="1"/>
            <p:nvPr/>
          </p:nvSpPr>
          <p:spPr>
            <a:xfrm>
              <a:off x="4374959" y="843558"/>
              <a:ext cx="33123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梨的个数是苹果的  ，</a:t>
              </a:r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梨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有（   ）个。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8" name="对象 2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4893861"/>
                </p:ext>
              </p:extLst>
            </p:nvPr>
          </p:nvGraphicFramePr>
          <p:xfrm>
            <a:off x="6945213" y="798909"/>
            <a:ext cx="219075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0" name="公式" r:id="rId4" imgW="139680" imgH="393480" progId="Equation.3">
                    <p:embed/>
                  </p:oleObj>
                </mc:Choice>
                <mc:Fallback>
                  <p:oleObj name="公式" r:id="rId4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5213" y="798909"/>
                          <a:ext cx="219075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Box 28"/>
          <p:cNvSpPr txBox="1"/>
          <p:nvPr/>
        </p:nvSpPr>
        <p:spPr>
          <a:xfrm>
            <a:off x="5436096" y="121551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427984" y="2932113"/>
            <a:ext cx="3672408" cy="935781"/>
            <a:chOff x="4139952" y="1314838"/>
            <a:chExt cx="3672408" cy="935781"/>
          </a:xfrm>
        </p:grpSpPr>
        <p:sp>
          <p:nvSpPr>
            <p:cNvPr id="31" name="TextBox 30"/>
            <p:cNvSpPr txBox="1"/>
            <p:nvPr/>
          </p:nvSpPr>
          <p:spPr>
            <a:xfrm>
              <a:off x="4139952" y="1419622"/>
              <a:ext cx="36724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鸭的只数是鸡的  ，</a:t>
              </a:r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鸭有（   ）只。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2" name="对象 3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0454232"/>
                </p:ext>
              </p:extLst>
            </p:nvPr>
          </p:nvGraphicFramePr>
          <p:xfrm>
            <a:off x="6362130" y="1314838"/>
            <a:ext cx="2397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11" name="公式" r:id="rId6" imgW="152280" imgH="393480" progId="Equation.3">
                    <p:embed/>
                  </p:oleObj>
                </mc:Choice>
                <mc:Fallback>
                  <p:oleObj name="公式" r:id="rId6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2130" y="1314838"/>
                          <a:ext cx="2397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" name="TextBox 32"/>
          <p:cNvSpPr txBox="1"/>
          <p:nvPr/>
        </p:nvSpPr>
        <p:spPr>
          <a:xfrm>
            <a:off x="5529590" y="340622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2382" y="402799"/>
            <a:ext cx="3543651" cy="1635261"/>
            <a:chOff x="602382" y="402799"/>
            <a:chExt cx="3543651" cy="1635261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96" r="48770"/>
            <a:stretch/>
          </p:blipFill>
          <p:spPr bwMode="auto">
            <a:xfrm>
              <a:off x="1175850" y="600030"/>
              <a:ext cx="2970183" cy="14380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02382" y="402799"/>
              <a:ext cx="4708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楷体" pitchFamily="49" charset="-122"/>
                  <a:ea typeface="楷体" pitchFamily="49" charset="-122"/>
                </a:rPr>
                <a:t>3.</a:t>
              </a:r>
              <a:endParaRPr lang="zh-CN" altLang="en-US" sz="32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30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对象 15">
            <a:hlinkClick r:id="" action="ppaction://ole?verb=1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058035"/>
              </p:ext>
            </p:extLst>
          </p:nvPr>
        </p:nvGraphicFramePr>
        <p:xfrm>
          <a:off x="1625599" y="1852886"/>
          <a:ext cx="45719" cy="2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公式" r:id="rId3" imgW="152280" imgH="393480" progId="Equation.3">
                  <p:embed/>
                </p:oleObj>
              </mc:Choice>
              <mc:Fallback>
                <p:oleObj name="公式" r:id="rId3" imgW="152280" imgH="393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5599" y="1852886"/>
                        <a:ext cx="45719" cy="2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891605" y="891981"/>
            <a:ext cx="7064771" cy="815673"/>
            <a:chOff x="539552" y="2019271"/>
            <a:chExt cx="7064771" cy="815673"/>
          </a:xfrm>
        </p:grpSpPr>
        <p:sp>
          <p:nvSpPr>
            <p:cNvPr id="22" name="TextBox 21"/>
            <p:cNvSpPr txBox="1"/>
            <p:nvPr/>
          </p:nvSpPr>
          <p:spPr>
            <a:xfrm>
              <a:off x="539552" y="2114864"/>
              <a:ext cx="70647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楷体" pitchFamily="49" charset="-122"/>
                  <a:ea typeface="楷体" pitchFamily="49" charset="-122"/>
                </a:rPr>
                <a:t>4</a:t>
              </a:r>
              <a:r>
                <a:rPr lang="en-US" altLang="zh-CN" sz="3200" b="1" dirty="0" smtClean="0">
                  <a:latin typeface="楷体" pitchFamily="49" charset="-122"/>
                  <a:ea typeface="楷体" pitchFamily="49" charset="-122"/>
                </a:rPr>
                <a:t>. 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3÷10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09998" y="2019271"/>
                  <a:ext cx="981882" cy="815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0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zh-CN" altLang="en-US" sz="2400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0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i="1">
                                <a:latin typeface="Cambria Math"/>
                              </a:rPr>
                              <m:t>）</m:t>
                            </m:r>
                          </m:den>
                        </m:f>
                      </m:oMath>
                    </m:oMathPara>
                  </a14:m>
                  <a:endParaRPr lang="zh-CN" altLang="en-US" sz="2400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9998" y="2019271"/>
                  <a:ext cx="981882" cy="81567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组合 25"/>
          <p:cNvGrpSpPr/>
          <p:nvPr/>
        </p:nvGrpSpPr>
        <p:grpSpPr>
          <a:xfrm>
            <a:off x="1727945" y="1995686"/>
            <a:ext cx="2852529" cy="815673"/>
            <a:chOff x="1043608" y="1803247"/>
            <a:chExt cx="7064771" cy="815673"/>
          </a:xfrm>
        </p:grpSpPr>
        <p:sp>
          <p:nvSpPr>
            <p:cNvPr id="30" name="TextBox 29"/>
            <p:cNvSpPr txBox="1"/>
            <p:nvPr/>
          </p:nvSpPr>
          <p:spPr>
            <a:xfrm>
              <a:off x="1043608" y="2019271"/>
              <a:ext cx="7064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6÷13 = 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3807232" y="1803247"/>
                  <a:ext cx="3162580" cy="815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b="1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zh-CN" altLang="en-US" sz="2400" b="1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den>
                        </m:f>
                      </m:oMath>
                    </m:oMathPara>
                  </a14:m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7232" y="1803247"/>
                  <a:ext cx="3162580" cy="815673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组合 32"/>
          <p:cNvGrpSpPr/>
          <p:nvPr/>
        </p:nvGrpSpPr>
        <p:grpSpPr>
          <a:xfrm>
            <a:off x="1619671" y="3085827"/>
            <a:ext cx="3406373" cy="854075"/>
            <a:chOff x="1043609" y="3009627"/>
            <a:chExt cx="2880320" cy="854075"/>
          </a:xfrm>
        </p:grpSpPr>
        <p:sp>
          <p:nvSpPr>
            <p:cNvPr id="34" name="TextBox 33"/>
            <p:cNvSpPr txBox="1"/>
            <p:nvPr/>
          </p:nvSpPr>
          <p:spPr>
            <a:xfrm>
              <a:off x="1043609" y="3206188"/>
              <a:ext cx="2880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=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  ）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÷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  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5" name="对象 3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7622047"/>
                </p:ext>
              </p:extLst>
            </p:nvPr>
          </p:nvGraphicFramePr>
          <p:xfrm>
            <a:off x="1195388" y="3009627"/>
            <a:ext cx="330200" cy="854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5" name="公式" r:id="rId12" imgW="152280" imgH="393480" progId="Equation.3">
                    <p:embed/>
                  </p:oleObj>
                </mc:Choice>
                <mc:Fallback>
                  <p:oleObj name="公式" r:id="rId12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5388" y="3009627"/>
                          <a:ext cx="330200" cy="854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TextBox 35"/>
          <p:cNvSpPr txBox="1"/>
          <p:nvPr/>
        </p:nvSpPr>
        <p:spPr>
          <a:xfrm>
            <a:off x="2584748" y="3291830"/>
            <a:ext cx="1839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05957" y="915566"/>
            <a:ext cx="830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77965" y="2028785"/>
            <a:ext cx="830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544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对象 15">
            <a:hlinkClick r:id="" action="ppaction://ole?verb=1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642538"/>
              </p:ext>
            </p:extLst>
          </p:nvPr>
        </p:nvGraphicFramePr>
        <p:xfrm>
          <a:off x="1625600" y="1852886"/>
          <a:ext cx="12700" cy="2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公式" r:id="rId3" imgW="152280" imgH="393480" progId="Equation.3">
                  <p:embed/>
                </p:oleObj>
              </mc:Choice>
              <mc:Fallback>
                <p:oleObj name="公式" r:id="rId3" imgW="152280" imgH="393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5600" y="1852886"/>
                        <a:ext cx="12700" cy="2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组合 42"/>
          <p:cNvGrpSpPr/>
          <p:nvPr/>
        </p:nvGrpSpPr>
        <p:grpSpPr>
          <a:xfrm>
            <a:off x="1410618" y="899966"/>
            <a:ext cx="3449414" cy="815673"/>
            <a:chOff x="172235" y="2019271"/>
            <a:chExt cx="10435344" cy="815673"/>
          </a:xfrm>
        </p:grpSpPr>
        <p:sp>
          <p:nvSpPr>
            <p:cNvPr id="44" name="TextBox 43"/>
            <p:cNvSpPr txBox="1"/>
            <p:nvPr/>
          </p:nvSpPr>
          <p:spPr>
            <a:xfrm>
              <a:off x="172235" y="2219536"/>
              <a:ext cx="10435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5.  59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秒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        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分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5006472" y="2019271"/>
                  <a:ext cx="2551315" cy="815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b="1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zh-CN" altLang="en-US" sz="2400" b="1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den>
                        </m:f>
                      </m:oMath>
                    </m:oMathPara>
                  </a14:m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6472" y="2019271"/>
                  <a:ext cx="2551315" cy="81567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r="-4710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6" name="TextBox 45"/>
          <p:cNvSpPr txBox="1"/>
          <p:nvPr/>
        </p:nvSpPr>
        <p:spPr>
          <a:xfrm>
            <a:off x="3217788" y="915566"/>
            <a:ext cx="850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59</a:t>
            </a: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979712" y="2139702"/>
            <a:ext cx="3168352" cy="815673"/>
            <a:chOff x="1043605" y="2019271"/>
            <a:chExt cx="9585061" cy="815673"/>
          </a:xfrm>
        </p:grpSpPr>
        <p:sp>
          <p:nvSpPr>
            <p:cNvPr id="48" name="TextBox 47"/>
            <p:cNvSpPr txBox="1"/>
            <p:nvPr/>
          </p:nvSpPr>
          <p:spPr>
            <a:xfrm>
              <a:off x="1043605" y="2245246"/>
              <a:ext cx="95850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7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分米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       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米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4156189" y="2019271"/>
                  <a:ext cx="2551315" cy="815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b="1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zh-CN" altLang="en-US" sz="2400" b="1" i="1" smtClean="0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den>
                        </m:f>
                      </m:oMath>
                    </m:oMathPara>
                  </a14:m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6189" y="2019271"/>
                  <a:ext cx="2551315" cy="815673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r="-1521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0" name="TextBox 49"/>
          <p:cNvSpPr txBox="1"/>
          <p:nvPr/>
        </p:nvSpPr>
        <p:spPr>
          <a:xfrm>
            <a:off x="3131840" y="2172801"/>
            <a:ext cx="850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979712" y="3435846"/>
            <a:ext cx="3168352" cy="815673"/>
            <a:chOff x="1043605" y="2019271"/>
            <a:chExt cx="9585061" cy="815673"/>
          </a:xfrm>
        </p:grpSpPr>
        <p:sp>
          <p:nvSpPr>
            <p:cNvPr id="55" name="TextBox 54"/>
            <p:cNvSpPr txBox="1"/>
            <p:nvPr/>
          </p:nvSpPr>
          <p:spPr>
            <a:xfrm>
              <a:off x="1043605" y="2245246"/>
              <a:ext cx="95850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克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        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千克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3875555" y="2019271"/>
                  <a:ext cx="3225462" cy="8156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CN" altLang="en-US" sz="2400" b="1" i="1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num>
                          <m:den>
                            <m:r>
                              <a:rPr lang="zh-CN" altLang="en-US" sz="2400" b="1" i="1" smtClean="0">
                                <a:latin typeface="Cambria Math"/>
                              </a:rPr>
                              <m:t>（</m:t>
                            </m:r>
                            <m:r>
                              <a:rPr lang="en-US" altLang="zh-CN" sz="2400" b="1" i="1" smtClean="0">
                                <a:latin typeface="Cambria Math"/>
                              </a:rPr>
                              <m:t>        </m:t>
                            </m:r>
                            <m:r>
                              <a:rPr lang="zh-CN" altLang="en-US" sz="2400" b="1" i="1">
                                <a:latin typeface="Cambria Math"/>
                              </a:rPr>
                              <m:t>）</m:t>
                            </m:r>
                          </m:den>
                        </m:f>
                      </m:oMath>
                    </m:oMathPara>
                  </a14:m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5555" y="2019271"/>
                  <a:ext cx="3225462" cy="815673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 r="-1657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7" name="TextBox 56"/>
          <p:cNvSpPr txBox="1"/>
          <p:nvPr/>
        </p:nvSpPr>
        <p:spPr>
          <a:xfrm>
            <a:off x="3131840" y="3468945"/>
            <a:ext cx="850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</a:t>
            </a: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1000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279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1702" y="483518"/>
            <a:ext cx="7976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一根木料长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米，把它平均锯成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段，每段是这根木料的几分之几？每段长几分之几米？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843808" y="1785961"/>
            <a:ext cx="4392488" cy="620713"/>
            <a:chOff x="2843808" y="2571485"/>
            <a:chExt cx="6754813" cy="620713"/>
          </a:xfrm>
        </p:grpSpPr>
        <p:sp>
          <p:nvSpPr>
            <p:cNvPr id="25" name="文本框 44"/>
            <p:cNvSpPr txBox="1">
              <a:spLocks noChangeArrowheads="1"/>
            </p:cNvSpPr>
            <p:nvPr/>
          </p:nvSpPr>
          <p:spPr bwMode="auto">
            <a:xfrm>
              <a:off x="2843808" y="2650964"/>
              <a:ext cx="6754813" cy="461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÷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4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=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6" name="对象 2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9984098"/>
                </p:ext>
              </p:extLst>
            </p:nvPr>
          </p:nvGraphicFramePr>
          <p:xfrm>
            <a:off x="4947766" y="2571485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2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7766" y="2571485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组合 26"/>
          <p:cNvGrpSpPr/>
          <p:nvPr/>
        </p:nvGrpSpPr>
        <p:grpSpPr>
          <a:xfrm>
            <a:off x="2843808" y="2427734"/>
            <a:ext cx="3240360" cy="620712"/>
            <a:chOff x="3203848" y="2271018"/>
            <a:chExt cx="3240360" cy="620712"/>
          </a:xfrm>
        </p:grpSpPr>
        <p:sp>
          <p:nvSpPr>
            <p:cNvPr id="28" name="文本框 44"/>
            <p:cNvSpPr txBox="1">
              <a:spLocks noChangeArrowheads="1"/>
            </p:cNvSpPr>
            <p:nvPr/>
          </p:nvSpPr>
          <p:spPr bwMode="auto">
            <a:xfrm>
              <a:off x="3203848" y="2343026"/>
              <a:ext cx="3240360" cy="461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 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÷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4 =   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（米）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9" name="对象 2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5228721"/>
                </p:ext>
              </p:extLst>
            </p:nvPr>
          </p:nvGraphicFramePr>
          <p:xfrm>
            <a:off x="4644008" y="2271018"/>
            <a:ext cx="2397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3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4008" y="2271018"/>
                          <a:ext cx="2397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" name="组合 30"/>
          <p:cNvGrpSpPr/>
          <p:nvPr/>
        </p:nvGrpSpPr>
        <p:grpSpPr>
          <a:xfrm>
            <a:off x="971600" y="3321050"/>
            <a:ext cx="7776864" cy="620713"/>
            <a:chOff x="899592" y="3681090"/>
            <a:chExt cx="7776864" cy="620713"/>
          </a:xfrm>
        </p:grpSpPr>
        <p:grpSp>
          <p:nvGrpSpPr>
            <p:cNvPr id="32" name="组合 31"/>
            <p:cNvGrpSpPr/>
            <p:nvPr/>
          </p:nvGrpSpPr>
          <p:grpSpPr>
            <a:xfrm>
              <a:off x="899592" y="3681090"/>
              <a:ext cx="7776864" cy="620713"/>
              <a:chOff x="1221847" y="3681090"/>
              <a:chExt cx="7313249" cy="620713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1221847" y="3760298"/>
                <a:ext cx="731324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答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：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每段是这根木料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的  ，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每</a:t>
                </a:r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段长   米。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35" name="对象 34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99996783"/>
                  </p:ext>
                </p:extLst>
              </p:nvPr>
            </p:nvGraphicFramePr>
            <p:xfrm>
              <a:off x="4240600" y="3681090"/>
              <a:ext cx="238858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04" name="公式" r:id="rId7" imgW="152280" imgH="393480" progId="Equation.3">
                      <p:embed/>
                    </p:oleObj>
                  </mc:Choice>
                  <mc:Fallback>
                    <p:oleObj name="公式" r:id="rId7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40600" y="3681090"/>
                            <a:ext cx="238858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3" name="对象 3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3593092"/>
                </p:ext>
              </p:extLst>
            </p:nvPr>
          </p:nvGraphicFramePr>
          <p:xfrm>
            <a:off x="5703565" y="3681090"/>
            <a:ext cx="254000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5" name="公式" r:id="rId9" imgW="152280" imgH="393480" progId="Equation.3">
                    <p:embed/>
                  </p:oleObj>
                </mc:Choice>
                <mc:Fallback>
                  <p:oleObj name="公式" r:id="rId9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03565" y="3681090"/>
                          <a:ext cx="254000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69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784</Words>
  <Application>Microsoft Office PowerPoint</Application>
  <PresentationFormat>全屏显示(16:9)</PresentationFormat>
  <Paragraphs>94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Calibri</vt:lpstr>
      <vt:lpstr>黑体</vt:lpstr>
      <vt:lpstr>幼圆</vt:lpstr>
      <vt:lpstr>楷体</vt:lpstr>
      <vt:lpstr>Cambria Math</vt:lpstr>
      <vt:lpstr>3_Office 主题</vt:lpstr>
      <vt:lpstr>5_Office 主题</vt:lpstr>
      <vt:lpstr>4_Office 主题</vt:lpstr>
      <vt:lpstr>公式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2019-10-14T07:25:22Z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